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Extra Bold" charset="1" panose="020B0906030804020204"/>
      <p:regular r:id="rId18"/>
    </p:embeddedFont>
    <p:embeddedFont>
      <p:font typeface="Open Sauce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28617" y="3706971"/>
            <a:ext cx="8015383" cy="327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9"/>
              </a:lnSpc>
              <a:spcBef>
                <a:spcPct val="0"/>
              </a:spcBef>
            </a:pPr>
            <a:r>
              <a:rPr lang="en-US" sz="62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Fine Arts Institute Management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102448" y="2879827"/>
            <a:ext cx="10089525" cy="578723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-30000">
              <a:off x="946240" y="250511"/>
              <a:ext cx="6088200" cy="3842378"/>
            </a:xfrm>
            <a:custGeom>
              <a:avLst/>
              <a:gdLst/>
              <a:ahLst/>
              <a:cxnLst/>
              <a:rect r="r" b="b" t="t" l="l"/>
              <a:pathLst>
                <a:path h="3842378" w="6088200">
                  <a:moveTo>
                    <a:pt x="33071" y="0"/>
                  </a:moveTo>
                  <a:lnTo>
                    <a:pt x="6088200" y="52842"/>
                  </a:lnTo>
                  <a:lnTo>
                    <a:pt x="6055129" y="3842378"/>
                  </a:lnTo>
                  <a:lnTo>
                    <a:pt x="0" y="3789536"/>
                  </a:lnTo>
                  <a:close/>
                </a:path>
              </a:pathLst>
            </a:custGeom>
            <a:blipFill>
              <a:blip r:embed="rId3"/>
              <a:stretch>
                <a:fillRect l="-19930" t="0" r="-1993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76325" y="1239162"/>
            <a:ext cx="1188634" cy="1188634"/>
          </a:xfrm>
          <a:custGeom>
            <a:avLst/>
            <a:gdLst/>
            <a:ahLst/>
            <a:cxnLst/>
            <a:rect r="r" b="b" t="t" l="l"/>
            <a:pathLst>
              <a:path h="1188634" w="1188634">
                <a:moveTo>
                  <a:pt x="0" y="0"/>
                </a:moveTo>
                <a:lnTo>
                  <a:pt x="1188634" y="0"/>
                </a:lnTo>
                <a:lnTo>
                  <a:pt x="1188634" y="1188634"/>
                </a:lnTo>
                <a:lnTo>
                  <a:pt x="0" y="118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75666" y="1561282"/>
            <a:ext cx="2204132" cy="86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959" spc="-59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FINE ARTS INSTITUTE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885" y="1460120"/>
            <a:ext cx="18108115" cy="98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8"/>
              </a:lnSpc>
              <a:spcBef>
                <a:spcPct val="0"/>
              </a:spcBef>
            </a:pPr>
            <a:r>
              <a:rPr lang="en-US" sz="57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Benefits of the Fine Arts Institute Website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191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57503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90076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Expert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54134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04648" y="2350965"/>
            <a:ext cx="14440328" cy="664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b="true" sz="3122" spc="-6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Easy Competition Management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2" spc="-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Organize competitions with clear deadlines and awards.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b="true" sz="3122" spc="-6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Better Student Participation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2" spc="-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Students can submit work, get feedback, and win awards.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b="true" sz="3122" spc="-6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Data Management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2" spc="-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Store and manage staff and student details in one place.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b="true" sz="3122" spc="-6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Showcase Talent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2" spc="-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 student work in exhibitions and track sales.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b="true" sz="3122" spc="-6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Role-Based Access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2" spc="-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Different features for managers, staff, students, and admins.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b="true" sz="3122" spc="-62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Clear Feedback System</a:t>
            </a: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2" spc="-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Students get helpful feedback to improve their skills.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4828" y="4096991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98912" y="1028700"/>
            <a:ext cx="5889088" cy="8168849"/>
          </a:xfrm>
          <a:custGeom>
            <a:avLst/>
            <a:gdLst/>
            <a:ahLst/>
            <a:cxnLst/>
            <a:rect r="r" b="b" t="t" l="l"/>
            <a:pathLst>
              <a:path h="8168849" w="5889088">
                <a:moveTo>
                  <a:pt x="0" y="0"/>
                </a:moveTo>
                <a:lnTo>
                  <a:pt x="5889088" y="0"/>
                </a:lnTo>
                <a:lnTo>
                  <a:pt x="5889088" y="8168849"/>
                </a:lnTo>
                <a:lnTo>
                  <a:pt x="0" y="816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814" r="0" b="-2081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006" y="3079621"/>
            <a:ext cx="4971640" cy="4971640"/>
          </a:xfrm>
          <a:custGeom>
            <a:avLst/>
            <a:gdLst/>
            <a:ahLst/>
            <a:cxnLst/>
            <a:rect r="r" b="b" t="t" l="l"/>
            <a:pathLst>
              <a:path h="4971640" w="4971640">
                <a:moveTo>
                  <a:pt x="0" y="0"/>
                </a:moveTo>
                <a:lnTo>
                  <a:pt x="4971639" y="0"/>
                </a:lnTo>
                <a:lnTo>
                  <a:pt x="4971639" y="4971640"/>
                </a:lnTo>
                <a:lnTo>
                  <a:pt x="0" y="497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4712" y="3079621"/>
            <a:ext cx="11040788" cy="5305712"/>
          </a:xfrm>
          <a:custGeom>
            <a:avLst/>
            <a:gdLst/>
            <a:ahLst/>
            <a:cxnLst/>
            <a:rect r="r" b="b" t="t" l="l"/>
            <a:pathLst>
              <a:path h="5305712" w="11040788">
                <a:moveTo>
                  <a:pt x="0" y="0"/>
                </a:moveTo>
                <a:lnTo>
                  <a:pt x="11040789" y="0"/>
                </a:lnTo>
                <a:lnTo>
                  <a:pt x="11040789" y="5305712"/>
                </a:lnTo>
                <a:lnTo>
                  <a:pt x="0" y="530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382914"/>
            <a:ext cx="10807242" cy="6699126"/>
          </a:xfrm>
          <a:custGeom>
            <a:avLst/>
            <a:gdLst/>
            <a:ahLst/>
            <a:cxnLst/>
            <a:rect r="r" b="b" t="t" l="l"/>
            <a:pathLst>
              <a:path h="6699126" w="10807242">
                <a:moveTo>
                  <a:pt x="0" y="0"/>
                </a:moveTo>
                <a:lnTo>
                  <a:pt x="10807242" y="0"/>
                </a:lnTo>
                <a:lnTo>
                  <a:pt x="10807242" y="6699126"/>
                </a:lnTo>
                <a:lnTo>
                  <a:pt x="0" y="669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55175" y="1300470"/>
            <a:ext cx="7853603" cy="104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8"/>
              </a:lnSpc>
              <a:spcBef>
                <a:spcPct val="0"/>
              </a:spcBef>
            </a:pPr>
            <a:r>
              <a:rPr lang="en-US" sz="6148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TOOLS USED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722" y="-577285"/>
            <a:ext cx="18353228" cy="5720785"/>
          </a:xfrm>
          <a:custGeom>
            <a:avLst/>
            <a:gdLst/>
            <a:ahLst/>
            <a:cxnLst/>
            <a:rect r="r" b="b" t="t" l="l"/>
            <a:pathLst>
              <a:path h="5720785" w="18353228">
                <a:moveTo>
                  <a:pt x="0" y="0"/>
                </a:moveTo>
                <a:lnTo>
                  <a:pt x="18353227" y="0"/>
                </a:lnTo>
                <a:lnTo>
                  <a:pt x="18353227" y="5720785"/>
                </a:lnTo>
                <a:lnTo>
                  <a:pt x="0" y="572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48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5748323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26942"/>
            <a:ext cx="10494490" cy="23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What is this Project?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A website for managing competitions, awards, and submissions at the Fine Arts Institute.</a:t>
            </a: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Why this Project?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  <a:r>
              <a:rPr lang="en-US" sz="2648" spc="-52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To make it easier for students, staff, and managers to work.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86779" t="0" r="-9003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0883" y="2065515"/>
            <a:ext cx="8782978" cy="854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849"/>
              </a:lnSpc>
              <a:spcBef>
                <a:spcPct val="0"/>
              </a:spcBef>
            </a:pPr>
            <a:r>
              <a:rPr lang="en-US" b="true" sz="3463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Th</a:t>
            </a: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e website includes 4 types of users: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AutoNum type="arabicPeriod" startAt="1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Manager: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Oversees the system and tracks overall activities.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AutoNum type="arabicPeriod" startAt="1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Administrator: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Manages staff and student records.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AutoNum type="arabicPeriod" startAt="1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Staff (Teacher):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Organizes competitions and evaluates student work.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AutoNum type="arabicPeriod" startAt="1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Student:</a:t>
            </a:r>
          </a:p>
          <a:p>
            <a:pPr algn="just" marL="747786" indent="-373893" lvl="1">
              <a:lnSpc>
                <a:spcPts val="484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63" strike="noStrike" u="non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Participates in competitions and uploads their creative designs.</a:t>
            </a:r>
          </a:p>
          <a:p>
            <a:pPr algn="just" marL="0" indent="0" lvl="0">
              <a:lnSpc>
                <a:spcPts val="48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37057"/>
            <a:ext cx="8219138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User Roles in the Website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Home Page Features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09132" y="2128374"/>
            <a:ext cx="9006427" cy="285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Upc</a:t>
            </a: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oming Competitions: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The home page displays information about all competitions that are planned to happen soon.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Ongoing Competitions: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Users can view details of competitions that are currently active.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Awarded Students:</a:t>
            </a:r>
          </a:p>
          <a:p>
            <a:pPr algn="l" marL="438489" indent="-219245" lvl="1">
              <a:lnSpc>
                <a:spcPts val="2843"/>
              </a:lnSpc>
              <a:spcBef>
                <a:spcPct val="0"/>
              </a:spcBef>
              <a:buFont typeface="Arial"/>
              <a:buChar char="•"/>
            </a:pPr>
            <a:r>
              <a:rPr lang="en-US" sz="2030" spc="-40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 list of students who won awards in previous competitions is shown.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88939" t="-9899" r="-10208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4175" y="8410948"/>
            <a:ext cx="11402164" cy="711357"/>
          </a:xfrm>
          <a:custGeom>
            <a:avLst/>
            <a:gdLst/>
            <a:ahLst/>
            <a:cxnLst/>
            <a:rect r="r" b="b" t="t" l="l"/>
            <a:pathLst>
              <a:path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68384" y="4868592"/>
            <a:ext cx="6660414" cy="3542356"/>
          </a:xfrm>
          <a:custGeom>
            <a:avLst/>
            <a:gdLst/>
            <a:ahLst/>
            <a:cxnLst/>
            <a:rect r="r" b="b" t="t" l="l"/>
            <a:pathLst>
              <a:path h="3542356" w="6660414">
                <a:moveTo>
                  <a:pt x="0" y="0"/>
                </a:moveTo>
                <a:lnTo>
                  <a:pt x="6660414" y="0"/>
                </a:lnTo>
                <a:lnTo>
                  <a:pt x="6660414" y="3542356"/>
                </a:lnTo>
                <a:lnTo>
                  <a:pt x="0" y="3542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87" t="0" r="-21105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27576" y="1019175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037213" y="282701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80950" y="476562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732401" y="673280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7474027" y="1468299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08526" y="3466115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58528" y="7040889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46410" y="5208031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33118" y="4403560"/>
            <a:ext cx="6033363" cy="2683482"/>
          </a:xfrm>
          <a:custGeom>
            <a:avLst/>
            <a:gdLst/>
            <a:ahLst/>
            <a:cxnLst/>
            <a:rect r="r" b="b" t="t" l="l"/>
            <a:pathLst>
              <a:path h="2683482" w="6033363">
                <a:moveTo>
                  <a:pt x="0" y="0"/>
                </a:moveTo>
                <a:lnTo>
                  <a:pt x="6033363" y="0"/>
                </a:lnTo>
                <a:lnTo>
                  <a:pt x="6033363" y="2683483"/>
                </a:lnTo>
                <a:lnTo>
                  <a:pt x="0" y="2683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33118" y="3381412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Administrator Role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71922" y="1076855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Staff: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Add, edit, delete, and view staff details (login, work, and personal information).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372634" y="1292387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05206" y="2998471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anage Students: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Add, edit, delete, and view student details (admission and login info).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182271" y="3145908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47198" y="4980667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Competitions: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Add, edit, delete, and view competition details.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326008" y="503883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60148" y="6993264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Exhibitions: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Add, edit, delete, and view exhibition details.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877459" y="700601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8147900" y="853805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5" id="35"/>
          <p:cNvGrpSpPr/>
          <p:nvPr/>
        </p:nvGrpSpPr>
        <p:grpSpPr>
          <a:xfrm rot="0">
            <a:off x="7258649" y="8836620"/>
            <a:ext cx="373607" cy="37360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692246" y="8595739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Awards: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Add, edit, delete, and view award details for competitions.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8292958" y="8811271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27576" y="1019175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037213" y="282701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80950" y="476562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732401" y="673280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7474027" y="1468299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08526" y="3466115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58528" y="7040889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46410" y="5208031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33118" y="3381412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Staff Role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71922" y="1076855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Vi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ew Student Details: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Access student information, including personal and admission details.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8372634" y="1292387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05206" y="2998471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anage Competitions: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et start and end dates, define awards, and manage competition details.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182271" y="3145908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47198" y="4980667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eview Student Submissions: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Mark submissions as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Best, Good, or Disqualified based on their creativity.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326008" y="503883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60148" y="6993264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Manag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 Awards: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Assign awards to students based on competition results.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8877459" y="700601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147900" y="853805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0">
            <a:off x="7258649" y="8836620"/>
            <a:ext cx="373607" cy="37360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692246" y="8595739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end Designs to Exhibitions: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Select and forward the best student designs to exhibitions.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8292958" y="8811271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774622" y="4290810"/>
            <a:ext cx="5854207" cy="3516837"/>
          </a:xfrm>
          <a:custGeom>
            <a:avLst/>
            <a:gdLst/>
            <a:ahLst/>
            <a:cxnLst/>
            <a:rect r="r" b="b" t="t" l="l"/>
            <a:pathLst>
              <a:path h="3516837" w="5854207">
                <a:moveTo>
                  <a:pt x="0" y="0"/>
                </a:moveTo>
                <a:lnTo>
                  <a:pt x="5854206" y="0"/>
                </a:lnTo>
                <a:lnTo>
                  <a:pt x="5854206" y="3516837"/>
                </a:lnTo>
                <a:lnTo>
                  <a:pt x="0" y="3516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33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27576" y="1019175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037213" y="2827016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180950" y="476562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732401" y="673280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7474027" y="1468299"/>
            <a:ext cx="373607" cy="37360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08526" y="3466115"/>
            <a:ext cx="373607" cy="3736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058528" y="7040889"/>
            <a:ext cx="373607" cy="3736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346410" y="5208031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47900" y="8538059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5" id="25"/>
          <p:cNvGrpSpPr/>
          <p:nvPr/>
        </p:nvGrpSpPr>
        <p:grpSpPr>
          <a:xfrm rot="0">
            <a:off x="7258649" y="8836620"/>
            <a:ext cx="373607" cy="37360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933118" y="4526214"/>
            <a:ext cx="5792846" cy="2918717"/>
          </a:xfrm>
          <a:custGeom>
            <a:avLst/>
            <a:gdLst/>
            <a:ahLst/>
            <a:cxnLst/>
            <a:rect r="r" b="b" t="t" l="l"/>
            <a:pathLst>
              <a:path h="2918717" w="5792846">
                <a:moveTo>
                  <a:pt x="0" y="0"/>
                </a:moveTo>
                <a:lnTo>
                  <a:pt x="5792845" y="0"/>
                </a:lnTo>
                <a:lnTo>
                  <a:pt x="5792845" y="2918717"/>
                </a:lnTo>
                <a:lnTo>
                  <a:pt x="0" y="2918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20" t="0" r="-552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33118" y="3381412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Student Role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71922" y="1076855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Vi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ew Competition Details: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See upcoming competitions, awards, and conditions.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372634" y="1292387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05206" y="2998471"/>
            <a:ext cx="5768345" cy="94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Uplo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 Designs: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Submit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their designs along with poems or stories.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9182271" y="3145908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47198" y="4980667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Edit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Submissions: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Mo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dify their submissions before the competition deadline.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326008" y="503883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60148" y="6993264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eck Results &amp; Feedback: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View staff feedback and the status of their submissions.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8877459" y="700601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92246" y="8595739"/>
            <a:ext cx="5768345" cy="126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View Paintings in Exhibitions:</a:t>
            </a:r>
          </a:p>
          <a:p>
            <a:pPr algn="l" marL="384814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Ch</a:t>
            </a:r>
            <a:r>
              <a:rPr lang="en-US" sz="1782" spc="-35" strike="noStrike" u="non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eck if their artwork is displayed, its sold status, and the price.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8292958" y="8811271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44851" y="4286548"/>
            <a:ext cx="1232553" cy="1232553"/>
          </a:xfrm>
          <a:custGeom>
            <a:avLst/>
            <a:gdLst/>
            <a:ahLst/>
            <a:cxnLst/>
            <a:rect r="r" b="b" t="t" l="l"/>
            <a:pathLst>
              <a:path h="1232553" w="1232553">
                <a:moveTo>
                  <a:pt x="0" y="0"/>
                </a:moveTo>
                <a:lnTo>
                  <a:pt x="1232553" y="0"/>
                </a:lnTo>
                <a:lnTo>
                  <a:pt x="1232553" y="1232553"/>
                </a:lnTo>
                <a:lnTo>
                  <a:pt x="0" y="1232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334954" y="4376697"/>
            <a:ext cx="1361742" cy="1052255"/>
          </a:xfrm>
          <a:custGeom>
            <a:avLst/>
            <a:gdLst/>
            <a:ahLst/>
            <a:cxnLst/>
            <a:rect r="r" b="b" t="t" l="l"/>
            <a:pathLst>
              <a:path h="1052255" w="1361742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47352" y="3479271"/>
            <a:ext cx="9484136" cy="5416527"/>
          </a:xfrm>
          <a:custGeom>
            <a:avLst/>
            <a:gdLst/>
            <a:ahLst/>
            <a:cxnLst/>
            <a:rect r="r" b="b" t="t" l="l"/>
            <a:pathLst>
              <a:path h="5416527" w="9484136">
                <a:moveTo>
                  <a:pt x="0" y="0"/>
                </a:moveTo>
                <a:lnTo>
                  <a:pt x="9484136" y="0"/>
                </a:lnTo>
                <a:lnTo>
                  <a:pt x="9484136" y="5416527"/>
                </a:lnTo>
                <a:lnTo>
                  <a:pt x="0" y="5416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5686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0772854" y="3479271"/>
            <a:ext cx="0" cy="5416527"/>
          </a:xfrm>
          <a:prstGeom prst="line">
            <a:avLst/>
          </a:prstGeom>
          <a:ln cap="flat" w="133350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272397" y="3479271"/>
            <a:ext cx="4934374" cy="5416527"/>
          </a:xfrm>
          <a:custGeom>
            <a:avLst/>
            <a:gdLst/>
            <a:ahLst/>
            <a:cxnLst/>
            <a:rect r="r" b="b" t="t" l="l"/>
            <a:pathLst>
              <a:path h="5416527" w="4934374">
                <a:moveTo>
                  <a:pt x="0" y="0"/>
                </a:moveTo>
                <a:lnTo>
                  <a:pt x="4934374" y="0"/>
                </a:lnTo>
                <a:lnTo>
                  <a:pt x="4934374" y="5416527"/>
                </a:lnTo>
                <a:lnTo>
                  <a:pt x="0" y="541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7352" y="209287"/>
            <a:ext cx="15675751" cy="426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6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Backend: .NET Core API</a:t>
            </a:r>
          </a:p>
          <a:p>
            <a:pPr algn="l">
              <a:lnSpc>
                <a:spcPts val="8547"/>
              </a:lnSpc>
            </a:pPr>
            <a:r>
              <a:rPr lang="en-US" sz="6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Frontend: Angular</a:t>
            </a:r>
          </a:p>
          <a:p>
            <a:pPr algn="l">
              <a:lnSpc>
                <a:spcPts val="8547"/>
              </a:lnSpc>
            </a:pPr>
            <a:r>
              <a:rPr lang="en-US" sz="6105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Database: Microsoft SQL Server</a:t>
            </a:r>
          </a:p>
          <a:p>
            <a:pPr algn="l">
              <a:lnSpc>
                <a:spcPts val="85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201579" y="1304307"/>
            <a:ext cx="7884841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Our services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2263" y="895350"/>
            <a:ext cx="17063475" cy="745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</a:p>
          <a:p>
            <a:pPr algn="l">
              <a:lnSpc>
                <a:spcPts val="6119"/>
              </a:lnSpc>
            </a:pPr>
          </a:p>
          <a:p>
            <a:pPr algn="l">
              <a:lnSpc>
                <a:spcPts val="7379"/>
              </a:lnSpc>
            </a:pPr>
            <a:r>
              <a:rPr lang="en-US" b="true" sz="5271" spc="-105" u="sng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.NET Core API  </a:t>
            </a:r>
          </a:p>
          <a:p>
            <a:pPr algn="l">
              <a:lnSpc>
                <a:spcPts val="6119"/>
              </a:lnSpc>
            </a:pPr>
            <a:r>
              <a:rPr lang="en-US" sz="4371" spc="-8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Used to build secure and scalable server-side functionality.</a:t>
            </a:r>
          </a:p>
          <a:p>
            <a:pPr algn="l">
              <a:lnSpc>
                <a:spcPts val="7377"/>
              </a:lnSpc>
            </a:pPr>
            <a:r>
              <a:rPr lang="en-US" b="true" sz="5269" spc="-105" u="sng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Angular  </a:t>
            </a:r>
          </a:p>
          <a:p>
            <a:pPr algn="l">
              <a:lnSpc>
                <a:spcPts val="6119"/>
              </a:lnSpc>
            </a:pPr>
            <a:r>
              <a:rPr lang="en-US" sz="4371" spc="-8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A framework for creating dynamic and responsive user interfaces.</a:t>
            </a:r>
          </a:p>
          <a:p>
            <a:pPr algn="l">
              <a:lnSpc>
                <a:spcPts val="7377"/>
              </a:lnSpc>
            </a:pPr>
            <a:r>
              <a:rPr lang="en-US" b="true" sz="5269" spc="-105" u="sng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Database: Microsoft SQL Server</a:t>
            </a:r>
          </a:p>
          <a:p>
            <a:pPr algn="l">
              <a:lnSpc>
                <a:spcPts val="6119"/>
              </a:lnSpc>
            </a:pPr>
            <a:r>
              <a:rPr lang="en-US" sz="4371" spc="-8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Stores and manages all data securely for the application.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DAGW8OV5FDk</dc:identifier>
  <dcterms:modified xsi:type="dcterms:W3CDTF">2011-08-01T06:04:30Z</dcterms:modified>
  <cp:revision>1</cp:revision>
  <dc:title>White and Blue Professional Modern Technology Pitch Deck Presentation</dc:title>
</cp:coreProperties>
</file>